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CC"/>
    <a:srgbClr val="0CEAC0"/>
    <a:srgbClr val="E7FFF2"/>
    <a:srgbClr val="AFFFD3"/>
    <a:srgbClr val="09B393"/>
    <a:srgbClr val="02BF3D"/>
    <a:srgbClr val="0EE885"/>
    <a:srgbClr val="FED46A"/>
    <a:srgbClr val="654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56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E04A-B13A-4047-9B9B-EC902CC8F47F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E131F-8FF1-4132-894B-D7925080FA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01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FC6B1-31D6-4341-8D48-CD957C5C4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3DBFC9-0BD1-4A44-842B-10F9D130C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775D74-85C5-4F38-8878-69BFB7A0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6A70-AE2C-459F-9A1B-A1FD79A5616C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04833-45D1-4571-980D-C2B1C155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2AE27-0161-40BA-8F9F-AE0D4E7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B70D-1A0F-4CC0-91F6-0BFDB397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190BE8-7426-4A8D-89B3-24F2527F8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85FD07-ADFA-4F27-8BD8-6B429A83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0F3D-17E2-444D-A0EE-7AE583D30884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1F4F1-DCD2-49B1-9C2E-05C8E852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1F23C9-3C8F-45AB-A15A-85F5A30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9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AB283E-9C3A-4B4D-95B1-2C197CC31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B87DF9-2F56-4007-BD94-86F4D491E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F2156-D20D-46BE-8382-3BA7A79B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D6A-D6ED-4CD3-9615-C7C4C41450D2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A6FA35-6F55-4C99-B27A-B7226E73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39FDA-A9D3-4108-A2BB-E186CBE2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1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EEB09-C6FC-43E7-96B2-4EBE1DD2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8A800-0B06-403E-BE96-7EC757DE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23C51C-8750-4893-8B31-C213DE35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C71FC-273E-483A-A191-3663E08881C3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365AC0-13C3-4B6B-A2AB-D113AC73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9F1F2-DCF2-4C6E-981A-B516DBB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42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84EBC-D271-4261-A18F-A45E1805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194C28-96D2-41C5-83C6-D6137A97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6BDA1-58E1-4121-BD34-B8C04FE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0A5-D3BD-4657-A9C9-CF5995253B92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7FE8DC-BBF0-4DB3-9326-71CDB859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75733A-6251-4742-A857-321AE68E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DBC4E-76EE-4B09-B423-9502B7CD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4F686-37F8-4F81-BCD6-9283E591D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55E4CA-6F48-4621-9CF5-6EA111258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865855-9AB3-4304-87BD-F1F9F80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4D99-A4EA-4AE7-B7DC-1514CDBCA847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B36437-895E-4130-BB86-7CC2341E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0634A4-FE88-48B0-9A8F-676B6685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4B820-0A9B-4DB8-BC41-95689A2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EC2E5A-B1AD-4408-BC2C-560D2C76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F59EA-D64D-49DF-BAB4-6413E031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F2F16-FC54-483B-BF07-061934FD7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6ACB24-C508-4948-8929-D4BEB8526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492FB3-E715-4869-9B7F-4076A3AA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E0D0-255B-4F1C-955E-E9CE276BF4C2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B91E0E0-6F4C-4350-9EB5-5FFE6098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DBC344-7542-4946-8C62-9210CA72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C1840-348D-4378-BC6D-E0F6A59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A9E8AC-D5A1-48AF-BCE0-8CDCB71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2873-59CA-46E0-BDAC-DABB61EE3391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F94557-9507-4F9C-AA5A-1617BD63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7EFF8E-D12D-415C-AFB5-82DD45ED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4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3B8B8F-FA1E-4886-AEAB-EEBF4D95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F6A5-1896-4591-8FC9-CA16FB5E6C10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1B92F4-412C-41E2-BC0C-5C6A92E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95CA3F-E864-4058-985A-2443F1C0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6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60E3E-41AB-4CD8-A18C-B51D8295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F88F9-BE26-4002-88E5-796C9D6F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427400-A06E-4354-B230-36598B0E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9FDA78-DE73-45C8-89B7-8E3BD6F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02E1-006C-4740-8283-C1AD9DC93FEC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491EA-345C-49DB-9383-5C9690CB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D68989-5B64-4263-8FB8-086D54A4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5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1562-5306-4B13-9803-5AC9F3F0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D39301-C93A-4F2E-98FF-C3B1CD105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E2B94B-6D12-4EF1-AF47-EE24D7C5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C259C-5686-432F-9670-25A1C1C3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36E43-00B8-409F-8CDC-367E5EA6C7A9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139940-560E-43B8-AA93-835CF707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8B335F-6E32-4582-91C3-77FFFA20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2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955F8F-A6B6-48FA-8577-5F0F2A76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871878-D26D-45B0-8982-AE8A3DB3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040D3-7CF9-4B81-A782-F5CD25423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6F2C4-E6B3-46BA-AAFB-82697000A816}" type="datetime1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0FA93C-EB3D-4CC6-858B-A30C8490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EF0DF-ACE3-4D59-B0B8-0AE1A157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17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86F97-BAF7-42AD-B514-C9DC7847C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1731963"/>
            <a:ext cx="11353800" cy="23876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obstacle-avoidance algorithm for mobile robot in dynamic environments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156CF5-3FD9-4894-A800-BBC850D5D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51313"/>
            <a:ext cx="9144000" cy="2387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國立台灣大學機械工程所 設計組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US" altLang="zh-TW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student: </a:t>
            </a: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王邑安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​</a:t>
            </a:r>
            <a:r>
              <a:rPr lang="en-US" altLang="zh-TW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professor: </a:t>
            </a: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詹魁元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zh-TW" altLang="en-US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83D9F7-868F-46C5-B3DE-C970C713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1D3CE6A-D4AF-479D-A107-3C8CB68554D8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2C85A98-1B23-4785-BF0D-F3510A54B7C9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072DAC13-375C-4778-ACC7-80407715F7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B5998547-F3A7-4134-8F49-EC8B70751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2" name="文字方塊 19">
                <a:extLst>
                  <a:ext uri="{FF2B5EF4-FFF2-40B4-BE49-F238E27FC236}">
                    <a16:creationId xmlns:a16="http://schemas.microsoft.com/office/drawing/2014/main" id="{9A8C5B4A-D2BF-4DEC-8AFA-28CEC0451BDA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24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28109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6933"/>
            <a:ext cx="10515600" cy="235003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Passing rate: </a:t>
            </a:r>
            <a:r>
              <a:rPr lang="en-US" altLang="zh-TW" b="1" dirty="0">
                <a:solidFill>
                  <a:srgbClr val="FFC000"/>
                </a:solidFill>
              </a:rPr>
              <a:t>87.5%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zh-TW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Feasible strategy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Compare to exited method, average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time cost </a:t>
            </a:r>
            <a:r>
              <a:rPr lang="zh-TW" altLang="en-US" b="1" dirty="0">
                <a:solidFill>
                  <a:srgbClr val="FFC000"/>
                </a:solidFill>
              </a:rPr>
              <a:t>↓</a:t>
            </a:r>
            <a:r>
              <a:rPr lang="en-US" altLang="zh-TW" b="1" dirty="0">
                <a:solidFill>
                  <a:srgbClr val="FFC000"/>
                </a:solidFill>
              </a:rPr>
              <a:t>0.785 second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More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efficient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 marL="0" indent="0">
              <a:buNone/>
            </a:pPr>
            <a:endParaRPr lang="zh-TW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表格 29">
            <a:extLst>
              <a:ext uri="{FF2B5EF4-FFF2-40B4-BE49-F238E27FC236}">
                <a16:creationId xmlns:a16="http://schemas.microsoft.com/office/drawing/2014/main" id="{3AEC6DDC-68B4-4841-B2B2-06E363882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44849"/>
              </p:ext>
            </p:extLst>
          </p:nvPr>
        </p:nvGraphicFramePr>
        <p:xfrm>
          <a:off x="300566" y="2200358"/>
          <a:ext cx="1159086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1">
                  <a:extLst>
                    <a:ext uri="{9D8B030D-6E8A-4147-A177-3AD203B41FA5}">
                      <a16:colId xmlns:a16="http://schemas.microsoft.com/office/drawing/2014/main" val="24045975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85305351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23743086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948244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69479567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6946661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646562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06600797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988938529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2815292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case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scenario1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scenerio2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average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8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5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new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767047"/>
                  </a:ext>
                </a:extLst>
              </a:tr>
            </a:tbl>
          </a:graphicData>
        </a:graphic>
      </p:graphicFrame>
      <p:sp>
        <p:nvSpPr>
          <p:cNvPr id="30" name="文字方塊 29">
            <a:extLst>
              <a:ext uri="{FF2B5EF4-FFF2-40B4-BE49-F238E27FC236}">
                <a16:creationId xmlns:a16="http://schemas.microsoft.com/office/drawing/2014/main" id="{07B8C11E-E95E-4A54-B587-E95A0DAADD48}"/>
              </a:ext>
            </a:extLst>
          </p:cNvPr>
          <p:cNvSpPr txBox="1"/>
          <p:nvPr/>
        </p:nvSpPr>
        <p:spPr>
          <a:xfrm>
            <a:off x="651930" y="1448136"/>
            <a:ext cx="441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CEAC0"/>
                </a:solidFill>
              </a:rPr>
              <a:t>Time cost (second):</a:t>
            </a:r>
            <a:endParaRPr lang="zh-TW" altLang="en-US" sz="2800" dirty="0">
              <a:solidFill>
                <a:srgbClr val="0CEAC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8636B6A-B4B8-499A-8A12-8268BD52FBC2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DAF490-3A93-4CDD-9657-0932CCF1432B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4F8002A-2861-4FA4-AC35-94458728D2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6BB6771-AECF-4FCF-8825-2165983BE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9" name="文字方塊 19">
                <a:extLst>
                  <a:ext uri="{FF2B5EF4-FFF2-40B4-BE49-F238E27FC236}">
                    <a16:creationId xmlns:a16="http://schemas.microsoft.com/office/drawing/2014/main" id="{7FA60DE4-73B1-45E0-9CAC-7C0D8DB214B8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808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4521201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Contribution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3556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Propose a dynamic obstacle-avoidance algorithm for robots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Apply our method to the GBM and take several tests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Potential contribution</a:t>
            </a:r>
          </a:p>
          <a:p>
            <a:pPr>
              <a:lnSpc>
                <a:spcPct val="150000"/>
              </a:lnSpc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the future, robots with this algorithm can operate safely and efficiently in complex environments, providing support in: Logistics industry, Manufacturing industry, medical field…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486B7E2-FBEF-4E2A-835D-3460E6F217F2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2307969-694F-4D46-BE4A-E6943DF4FC6E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1DA2F26-2505-4EF0-8D97-249F658DCE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E97C583C-7A22-4A61-84BA-96542371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5" name="文字方塊 19">
                <a:extLst>
                  <a:ext uri="{FF2B5EF4-FFF2-40B4-BE49-F238E27FC236}">
                    <a16:creationId xmlns:a16="http://schemas.microsoft.com/office/drawing/2014/main" id="{726D52E3-6E7F-4146-9E07-13FD492BE67E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924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1223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6" y="6390222"/>
            <a:ext cx="397933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Modify our algorithm, increase the passing rate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Make the simulation more complicated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 more obstacles in the simulation environment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Let the obstacles’ movement more unpredictable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Apply the algorithm to a realistic robot hardware</a:t>
            </a:r>
            <a:endParaRPr lang="zh-TW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5AE490-357A-4FEB-AF77-D0EFF51B3096}"/>
              </a:ext>
            </a:extLst>
          </p:cNvPr>
          <p:cNvGrpSpPr/>
          <p:nvPr/>
        </p:nvGrpSpPr>
        <p:grpSpPr>
          <a:xfrm>
            <a:off x="9668935" y="1392312"/>
            <a:ext cx="1684865" cy="1650281"/>
            <a:chOff x="9668935" y="1486261"/>
            <a:chExt cx="1684865" cy="1650281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434A5B37-0D99-4CCF-98F2-56F4672C015B}"/>
                </a:ext>
              </a:extLst>
            </p:cNvPr>
            <p:cNvSpPr/>
            <p:nvPr/>
          </p:nvSpPr>
          <p:spPr>
            <a:xfrm>
              <a:off x="9668935" y="1486261"/>
              <a:ext cx="1684865" cy="1650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DA1792B-9BA1-4754-9471-425F5A37532C}"/>
                </a:ext>
              </a:extLst>
            </p:cNvPr>
            <p:cNvGrpSpPr/>
            <p:nvPr/>
          </p:nvGrpSpPr>
          <p:grpSpPr>
            <a:xfrm>
              <a:off x="9916582" y="1775522"/>
              <a:ext cx="1259418" cy="1249455"/>
              <a:chOff x="9306982" y="1486261"/>
              <a:chExt cx="1259418" cy="1249455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9EE04031-E6FB-451C-AC0A-63507DF55F17}"/>
                  </a:ext>
                </a:extLst>
              </p:cNvPr>
              <p:cNvGrpSpPr/>
              <p:nvPr/>
            </p:nvGrpSpPr>
            <p:grpSpPr>
              <a:xfrm>
                <a:off x="9306982" y="1825625"/>
                <a:ext cx="1083734" cy="910091"/>
                <a:chOff x="9603315" y="1896533"/>
                <a:chExt cx="1083734" cy="910091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62D19AEE-44B9-4AF1-AE69-38C5EBF43F84}"/>
                    </a:ext>
                  </a:extLst>
                </p:cNvPr>
                <p:cNvSpPr/>
                <p:nvPr/>
              </p:nvSpPr>
              <p:spPr>
                <a:xfrm>
                  <a:off x="9690098" y="1896533"/>
                  <a:ext cx="910169" cy="9100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1BB6627A-63E0-48AB-BFF7-11C0B409077E}"/>
                    </a:ext>
                  </a:extLst>
                </p:cNvPr>
                <p:cNvSpPr txBox="1"/>
                <p:nvPr/>
              </p:nvSpPr>
              <p:spPr>
                <a:xfrm>
                  <a:off x="9603315" y="2166912"/>
                  <a:ext cx="10837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obstacle</a:t>
                  </a:r>
                  <a:endParaRPr lang="zh-TW" altLang="en-US" dirty="0"/>
                </a:p>
              </p:txBody>
            </p:sp>
          </p:grp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FE590327-A2FD-465F-84A9-DD51588FFB24}"/>
                  </a:ext>
                </a:extLst>
              </p:cNvPr>
              <p:cNvCxnSpPr>
                <a:cxnSpLocks/>
                <a:stCxn id="3" idx="7"/>
              </p:cNvCxnSpPr>
              <p:nvPr/>
            </p:nvCxnSpPr>
            <p:spPr>
              <a:xfrm flipV="1">
                <a:off x="10170643" y="1486261"/>
                <a:ext cx="395757" cy="47264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73046B0-48BB-4485-BDD5-01176BEE7CE4}"/>
              </a:ext>
            </a:extLst>
          </p:cNvPr>
          <p:cNvGrpSpPr/>
          <p:nvPr/>
        </p:nvGrpSpPr>
        <p:grpSpPr>
          <a:xfrm>
            <a:off x="9290050" y="3661812"/>
            <a:ext cx="2442634" cy="2006529"/>
            <a:chOff x="9275233" y="3598898"/>
            <a:chExt cx="2442634" cy="2006529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679867FF-DF4D-4A64-B00B-C6BA6B5D3F35}"/>
                </a:ext>
              </a:extLst>
            </p:cNvPr>
            <p:cNvSpPr/>
            <p:nvPr/>
          </p:nvSpPr>
          <p:spPr>
            <a:xfrm>
              <a:off x="9275233" y="3598898"/>
              <a:ext cx="2442634" cy="2006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40C5820-A103-4950-9E88-C1E2DD1353A4}"/>
                </a:ext>
              </a:extLst>
            </p:cNvPr>
            <p:cNvSpPr/>
            <p:nvPr/>
          </p:nvSpPr>
          <p:spPr>
            <a:xfrm rot="805144">
              <a:off x="9596123" y="4213336"/>
              <a:ext cx="513795" cy="728134"/>
            </a:xfrm>
            <a:custGeom>
              <a:avLst/>
              <a:gdLst>
                <a:gd name="connsiteX0" fmla="*/ 175129 w 513795"/>
                <a:gd name="connsiteY0" fmla="*/ 728134 h 728134"/>
                <a:gd name="connsiteX1" fmla="*/ 14262 w 513795"/>
                <a:gd name="connsiteY1" fmla="*/ 457200 h 728134"/>
                <a:gd name="connsiteX2" fmla="*/ 496862 w 513795"/>
                <a:gd name="connsiteY2" fmla="*/ 499534 h 728134"/>
                <a:gd name="connsiteX3" fmla="*/ 225929 w 513795"/>
                <a:gd name="connsiteY3" fmla="*/ 177800 h 728134"/>
                <a:gd name="connsiteX4" fmla="*/ 513795 w 513795"/>
                <a:gd name="connsiteY4" fmla="*/ 0 h 7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795" h="728134">
                  <a:moveTo>
                    <a:pt x="175129" y="728134"/>
                  </a:moveTo>
                  <a:cubicBezTo>
                    <a:pt x="67884" y="611717"/>
                    <a:pt x="-39360" y="495300"/>
                    <a:pt x="14262" y="457200"/>
                  </a:cubicBezTo>
                  <a:cubicBezTo>
                    <a:pt x="67884" y="419100"/>
                    <a:pt x="461584" y="546101"/>
                    <a:pt x="496862" y="499534"/>
                  </a:cubicBezTo>
                  <a:cubicBezTo>
                    <a:pt x="532140" y="452967"/>
                    <a:pt x="223107" y="261056"/>
                    <a:pt x="225929" y="177800"/>
                  </a:cubicBezTo>
                  <a:cubicBezTo>
                    <a:pt x="228751" y="94544"/>
                    <a:pt x="371273" y="47272"/>
                    <a:pt x="513795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2215442-E8DE-4609-9FC4-86641B80A92C}"/>
                </a:ext>
              </a:extLst>
            </p:cNvPr>
            <p:cNvSpPr/>
            <p:nvPr/>
          </p:nvSpPr>
          <p:spPr>
            <a:xfrm>
              <a:off x="9518647" y="4845792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十字形 13">
              <a:extLst>
                <a:ext uri="{FF2B5EF4-FFF2-40B4-BE49-F238E27FC236}">
                  <a16:creationId xmlns:a16="http://schemas.microsoft.com/office/drawing/2014/main" id="{1125483D-5AE0-44E7-8FE6-2D2F5248FC3A}"/>
                </a:ext>
              </a:extLst>
            </p:cNvPr>
            <p:cNvSpPr/>
            <p:nvPr/>
          </p:nvSpPr>
          <p:spPr>
            <a:xfrm>
              <a:off x="10462621" y="4959075"/>
              <a:ext cx="268876" cy="260839"/>
            </a:xfrm>
            <a:prstGeom prst="plus">
              <a:avLst>
                <a:gd name="adj" fmla="val 3798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2BAED91-7498-4734-80A0-EB69CDC0F538}"/>
                </a:ext>
              </a:extLst>
            </p:cNvPr>
            <p:cNvSpPr/>
            <p:nvPr/>
          </p:nvSpPr>
          <p:spPr>
            <a:xfrm rot="20506864">
              <a:off x="11031335" y="4026673"/>
              <a:ext cx="306247" cy="897466"/>
            </a:xfrm>
            <a:custGeom>
              <a:avLst/>
              <a:gdLst>
                <a:gd name="connsiteX0" fmla="*/ 196211 w 306247"/>
                <a:gd name="connsiteY0" fmla="*/ 897466 h 897466"/>
                <a:gd name="connsiteX1" fmla="*/ 297811 w 306247"/>
                <a:gd name="connsiteY1" fmla="*/ 575733 h 897466"/>
                <a:gd name="connsiteX2" fmla="*/ 1478 w 306247"/>
                <a:gd name="connsiteY2" fmla="*/ 406400 h 897466"/>
                <a:gd name="connsiteX3" fmla="*/ 204678 w 306247"/>
                <a:gd name="connsiteY3" fmla="*/ 0 h 89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247" h="897466">
                  <a:moveTo>
                    <a:pt x="196211" y="897466"/>
                  </a:moveTo>
                  <a:cubicBezTo>
                    <a:pt x="263239" y="777521"/>
                    <a:pt x="330267" y="657577"/>
                    <a:pt x="297811" y="575733"/>
                  </a:cubicBezTo>
                  <a:cubicBezTo>
                    <a:pt x="265356" y="493889"/>
                    <a:pt x="17000" y="502355"/>
                    <a:pt x="1478" y="406400"/>
                  </a:cubicBezTo>
                  <a:cubicBezTo>
                    <a:pt x="-14044" y="310445"/>
                    <a:pt x="95317" y="155222"/>
                    <a:pt x="204678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B7DDFB8-1E5D-41BF-8715-0EF1A641D2C5}"/>
                </a:ext>
              </a:extLst>
            </p:cNvPr>
            <p:cNvSpPr/>
            <p:nvPr/>
          </p:nvSpPr>
          <p:spPr>
            <a:xfrm>
              <a:off x="10985498" y="4863806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77D1708-7CE6-40A5-97F7-984E4EA160DC}"/>
              </a:ext>
            </a:extLst>
          </p:cNvPr>
          <p:cNvSpPr/>
          <p:nvPr/>
        </p:nvSpPr>
        <p:spPr>
          <a:xfrm>
            <a:off x="10278501" y="3110514"/>
            <a:ext cx="518613" cy="507654"/>
          </a:xfrm>
          <a:prstGeom prst="downArrow">
            <a:avLst/>
          </a:prstGeom>
          <a:solidFill>
            <a:srgbClr val="0CEAC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C77B0B5-7B43-4BD8-90B4-234725C79369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AE47A49-ADBD-42E5-8C7B-86D4331C0BB7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A518236-C351-4A1A-8CAF-849B80E2CA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D5A05D19-5EF8-49E2-9CC2-0C8F04851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1" name="文字方塊 19">
                <a:extLst>
                  <a:ext uri="{FF2B5EF4-FFF2-40B4-BE49-F238E27FC236}">
                    <a16:creationId xmlns:a16="http://schemas.microsoft.com/office/drawing/2014/main" id="{9C849DD8-DB4B-4378-8684-416546F04306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413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6472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conclusion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6" y="6390222"/>
            <a:ext cx="397933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A206D8D-9455-4A3A-82F1-680772F9E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4" b="8460"/>
          <a:stretch/>
        </p:blipFill>
        <p:spPr>
          <a:xfrm>
            <a:off x="5792923" y="1621896"/>
            <a:ext cx="6041750" cy="43920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8B90F82-340F-4AD0-83E5-AC8E8809CDA2}"/>
              </a:ext>
            </a:extLst>
          </p:cNvPr>
          <p:cNvSpPr txBox="1"/>
          <p:nvPr/>
        </p:nvSpPr>
        <p:spPr>
          <a:xfrm>
            <a:off x="357327" y="2909999"/>
            <a:ext cx="5097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ea"/>
              </a:rPr>
              <a:t>We are one step closer to a world where robots can seamlessly and safely assist us in our daily lives!</a:t>
            </a:r>
            <a:endParaRPr lang="zh-TW" alt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B24A5F6-EEE1-430A-B5D5-208526BA406F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1EBC2F5-B377-4A04-BE18-B00BA7B055F6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9DDA1A79-49EC-433D-857F-601B12F60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BD0F37B5-FB5D-4F44-A3FB-B7E906844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4" name="文字方塊 19">
                <a:extLst>
                  <a:ext uri="{FF2B5EF4-FFF2-40B4-BE49-F238E27FC236}">
                    <a16:creationId xmlns:a16="http://schemas.microsoft.com/office/drawing/2014/main" id="{B266407C-78A2-4F76-9965-5A86FC079836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10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907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3565070" y="1603706"/>
            <a:ext cx="3774925" cy="820149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Introduction</a:t>
            </a:r>
            <a:endParaRPr lang="zh-TW" altLang="en-US" sz="28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565071" y="2805435"/>
            <a:ext cx="3774925" cy="823565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Method</a:t>
            </a:r>
            <a:endParaRPr lang="zh-TW" altLang="en-US" sz="28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3565071" y="4083122"/>
            <a:ext cx="3774924" cy="820149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Result</a:t>
            </a:r>
            <a:endParaRPr lang="zh-TW" altLang="en-US" sz="28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3565071" y="5357393"/>
            <a:ext cx="3774924" cy="826983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Conclusion</a:t>
            </a:r>
            <a:endParaRPr lang="zh-TW" altLang="en-US" sz="28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07534" y="140583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2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0564F1-DEDA-4A6B-A223-A22920A36554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62EB8F-7AD8-4AE0-9AF5-912A9817734A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457E9B-79EA-4D8D-A989-4B34E8D9F2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ED36755-9F6E-4CCF-9615-492819C51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2" name="文字方塊 19">
                <a:extLst>
                  <a:ext uri="{FF2B5EF4-FFF2-40B4-BE49-F238E27FC236}">
                    <a16:creationId xmlns:a16="http://schemas.microsoft.com/office/drawing/2014/main" id="{10417A6A-4F6A-402B-BB72-72B5B8AA92AD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29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907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Robots &amp; Navigation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B6793-EAF5-45BD-A468-FDBA9590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09" y="1476820"/>
            <a:ext cx="5185042" cy="4163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Have  you ever…?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Seen service robots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Used cleaning robots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They have changed our world !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Hospitals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Factories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Military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others…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Blog - Sebótica">
            <a:extLst>
              <a:ext uri="{FF2B5EF4-FFF2-40B4-BE49-F238E27FC236}">
                <a16:creationId xmlns:a16="http://schemas.microsoft.com/office/drawing/2014/main" id="{A90564D5-CB68-4760-989C-95C208B3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/>
          <a:stretch/>
        </p:blipFill>
        <p:spPr bwMode="auto">
          <a:xfrm>
            <a:off x="6692079" y="1432723"/>
            <a:ext cx="1544506" cy="203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6 Best Self-Emptying Robot Vacuums of 2024, Tested and Reviewed">
            <a:extLst>
              <a:ext uri="{FF2B5EF4-FFF2-40B4-BE49-F238E27FC236}">
                <a16:creationId xmlns:a16="http://schemas.microsoft.com/office/drawing/2014/main" id="{2F1AE4D3-C807-4A95-BCEE-39724BAE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131" y="1377081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41A7FA-A63B-4D70-9322-0788C679D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7029796" y="3628530"/>
            <a:ext cx="1250066" cy="1944821"/>
          </a:xfrm>
          <a:prstGeom prst="rect">
            <a:avLst/>
          </a:prstGeom>
        </p:spPr>
      </p:pic>
      <p:pic>
        <p:nvPicPr>
          <p:cNvPr id="103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F4EAFACF-B2AD-4BBE-B6BA-7E00073C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50" y="3545719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CC555E-1ADB-47BE-8D67-3EF3313340C5}"/>
              </a:ext>
            </a:extLst>
          </p:cNvPr>
          <p:cNvSpPr txBox="1"/>
          <p:nvPr/>
        </p:nvSpPr>
        <p:spPr>
          <a:xfrm>
            <a:off x="1608668" y="5681336"/>
            <a:ext cx="8974664" cy="646331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is important for such robots!!</a:t>
            </a:r>
            <a:endParaRPr lang="zh-TW" altLang="en-US" sz="36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3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0564F1-DEDA-4A6B-A223-A22920A36554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62EB8F-7AD8-4AE0-9AF5-912A9817734A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457E9B-79EA-4D8D-A989-4B34E8D9F2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ED36755-9F6E-4CCF-9615-492819C51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2" name="文字方塊 19">
                <a:extLst>
                  <a:ext uri="{FF2B5EF4-FFF2-40B4-BE49-F238E27FC236}">
                    <a16:creationId xmlns:a16="http://schemas.microsoft.com/office/drawing/2014/main" id="{10417A6A-4F6A-402B-BB72-72B5B8AA92AD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162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4525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System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8AB13AC5-C19B-4083-89BD-4391805F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t="7077" r="13746" b="10811"/>
          <a:stretch/>
        </p:blipFill>
        <p:spPr>
          <a:xfrm>
            <a:off x="1047109" y="2210450"/>
            <a:ext cx="3200404" cy="3170354"/>
          </a:xfr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643D0D0-3881-4B3F-9969-EEE28E7013E3}"/>
              </a:ext>
            </a:extLst>
          </p:cNvPr>
          <p:cNvSpPr/>
          <p:nvPr/>
        </p:nvSpPr>
        <p:spPr>
          <a:xfrm>
            <a:off x="1047105" y="5129844"/>
            <a:ext cx="255912" cy="250960"/>
          </a:xfrm>
          <a:prstGeom prst="ellipse">
            <a:avLst/>
          </a:prstGeom>
          <a:noFill/>
          <a:ln w="38100">
            <a:solidFill>
              <a:srgbClr val="02B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C01642-FCCE-4220-A3AF-81E77F648992}"/>
              </a:ext>
            </a:extLst>
          </p:cNvPr>
          <p:cNvSpPr/>
          <p:nvPr/>
        </p:nvSpPr>
        <p:spPr>
          <a:xfrm>
            <a:off x="2711664" y="2034478"/>
            <a:ext cx="183935" cy="2617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0E05371-0C8F-43F7-A80B-653894361866}"/>
              </a:ext>
            </a:extLst>
          </p:cNvPr>
          <p:cNvCxnSpPr>
            <a:cxnSpLocks/>
          </p:cNvCxnSpPr>
          <p:nvPr/>
        </p:nvCxnSpPr>
        <p:spPr>
          <a:xfrm>
            <a:off x="5452533" y="2165350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4897C30-1C05-472B-B827-592C18E99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08" y="4715932"/>
            <a:ext cx="1644423" cy="164442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2F7C95F-EB9A-4C6D-AB22-CD3318025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742">
            <a:off x="4437769" y="4078510"/>
            <a:ext cx="877895" cy="877895"/>
          </a:xfrm>
          <a:prstGeom prst="rect">
            <a:avLst/>
          </a:prstGeom>
        </p:spPr>
      </p:pic>
      <p:pic>
        <p:nvPicPr>
          <p:cNvPr id="2050" name="Picture 2" descr="Shibuya Crossing, Tokyo">
            <a:extLst>
              <a:ext uri="{FF2B5EF4-FFF2-40B4-BE49-F238E27FC236}">
                <a16:creationId xmlns:a16="http://schemas.microsoft.com/office/drawing/2014/main" id="{A06F697B-DB54-45E1-8FFA-7BD970E588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82" y="2296221"/>
            <a:ext cx="4763451" cy="26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BB789C4-B324-4F5D-A951-DBAE85D28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10" y="4701041"/>
            <a:ext cx="1644423" cy="164442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0FCEC70-342C-406C-9B21-DA350AFB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641" y="3740632"/>
            <a:ext cx="1307135" cy="1307135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5380B57-8332-460D-89F5-B4863D4C0B97}"/>
              </a:ext>
            </a:extLst>
          </p:cNvPr>
          <p:cNvSpPr/>
          <p:nvPr/>
        </p:nvSpPr>
        <p:spPr>
          <a:xfrm>
            <a:off x="4874864" y="3086607"/>
            <a:ext cx="824844" cy="56826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F869ED3-7178-4A65-BF34-4E30BA86D75C}"/>
              </a:ext>
            </a:extLst>
          </p:cNvPr>
          <p:cNvSpPr/>
          <p:nvPr/>
        </p:nvSpPr>
        <p:spPr>
          <a:xfrm>
            <a:off x="1168202" y="1436158"/>
            <a:ext cx="3200404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DC5549C8-796E-487A-AA19-DCA559FD8B2B}"/>
              </a:ext>
            </a:extLst>
          </p:cNvPr>
          <p:cNvSpPr/>
          <p:nvPr/>
        </p:nvSpPr>
        <p:spPr>
          <a:xfrm>
            <a:off x="6426197" y="1436158"/>
            <a:ext cx="3969225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70B7B7B-79E8-41FA-8DCC-56FC7583E5C0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6F5B8C-BF01-41EE-A0E0-5FAF41FAAA54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423F03F2-2EDB-4384-94A1-6BAE80D33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FEDE2E75-258D-4F1B-82EB-B2DAEB78F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6" name="文字方塊 19">
                <a:extLst>
                  <a:ext uri="{FF2B5EF4-FFF2-40B4-BE49-F238E27FC236}">
                    <a16:creationId xmlns:a16="http://schemas.microsoft.com/office/drawing/2014/main" id="{A7CFD1E7-5758-4827-9441-F87D9080FB3E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97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for Dynamic Environment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7E46-62DE-4789-8A28-4DACB3BF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1375779"/>
            <a:ext cx="8390467" cy="460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Obstacle-avoidance algorithm for robots</a:t>
            </a:r>
            <a:endParaRPr lang="zh-TW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F785C5A-19C5-442F-A238-1A8FC23419E7}"/>
              </a:ext>
            </a:extLst>
          </p:cNvPr>
          <p:cNvGrpSpPr/>
          <p:nvPr/>
        </p:nvGrpSpPr>
        <p:grpSpPr>
          <a:xfrm>
            <a:off x="897465" y="1661722"/>
            <a:ext cx="9059335" cy="1568635"/>
            <a:chOff x="897465" y="2084550"/>
            <a:chExt cx="9059335" cy="156863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424A02D-C1B1-4B40-AC97-74474EA01D1D}"/>
                </a:ext>
              </a:extLst>
            </p:cNvPr>
            <p:cNvSpPr txBox="1"/>
            <p:nvPr/>
          </p:nvSpPr>
          <p:spPr>
            <a:xfrm>
              <a:off x="897465" y="2084550"/>
              <a:ext cx="9059335" cy="156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strike="sngStrike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Generate a clear route</a:t>
              </a: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		Generate motion command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Make decision in each time period</a:t>
              </a:r>
              <a:endParaRPr lang="zh-TW" altLang="en-US" sz="2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C5884A2F-9CBC-4A46-9607-380997843EFB}"/>
                </a:ext>
              </a:extLst>
            </p:cNvPr>
            <p:cNvSpPr/>
            <p:nvPr/>
          </p:nvSpPr>
          <p:spPr>
            <a:xfrm>
              <a:off x="4724399" y="2467674"/>
              <a:ext cx="745067" cy="311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6B536D8-12A9-4DED-ADC2-5FA41CD55393}"/>
              </a:ext>
            </a:extLst>
          </p:cNvPr>
          <p:cNvGrpSpPr/>
          <p:nvPr/>
        </p:nvGrpSpPr>
        <p:grpSpPr>
          <a:xfrm>
            <a:off x="7926589" y="2717386"/>
            <a:ext cx="2997198" cy="3475980"/>
            <a:chOff x="7926589" y="2717386"/>
            <a:chExt cx="2997198" cy="3475980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B5054CA-8148-4BEE-B996-E0F6E85B0FCC}"/>
                </a:ext>
              </a:extLst>
            </p:cNvPr>
            <p:cNvGrpSpPr/>
            <p:nvPr/>
          </p:nvGrpSpPr>
          <p:grpSpPr>
            <a:xfrm>
              <a:off x="7926589" y="3373966"/>
              <a:ext cx="2997198" cy="2819400"/>
              <a:chOff x="7713133" y="3352800"/>
              <a:chExt cx="2997198" cy="2819400"/>
            </a:xfrm>
          </p:grpSpPr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7049A4D3-6E61-4323-898E-4A95913063D1}"/>
                  </a:ext>
                </a:extLst>
              </p:cNvPr>
              <p:cNvSpPr/>
              <p:nvPr/>
            </p:nvSpPr>
            <p:spPr>
              <a:xfrm>
                <a:off x="7713133" y="3352800"/>
                <a:ext cx="2997198" cy="2819400"/>
              </a:xfrm>
              <a:prstGeom prst="roundRect">
                <a:avLst/>
              </a:prstGeom>
              <a:solidFill>
                <a:schemeClr val="bg2"/>
              </a:solidFill>
              <a:ln w="5715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21C96B10-E5D0-470E-AC2D-90645208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5167" y="3398170"/>
                <a:ext cx="2622243" cy="2622243"/>
              </a:xfrm>
              <a:prstGeom prst="rect">
                <a:avLst/>
              </a:prstGeom>
            </p:spPr>
          </p:pic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3A74F9A-BF03-41AF-B0C9-05BEF8785F9B}"/>
                </a:ext>
              </a:extLst>
            </p:cNvPr>
            <p:cNvSpPr txBox="1"/>
            <p:nvPr/>
          </p:nvSpPr>
          <p:spPr>
            <a:xfrm>
              <a:off x="8847669" y="2717386"/>
              <a:ext cx="1278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robot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3ADD694-CAB5-4330-AB46-26C560F0BE1E}"/>
              </a:ext>
            </a:extLst>
          </p:cNvPr>
          <p:cNvGrpSpPr/>
          <p:nvPr/>
        </p:nvGrpSpPr>
        <p:grpSpPr>
          <a:xfrm>
            <a:off x="873850" y="3230357"/>
            <a:ext cx="6519342" cy="2779182"/>
            <a:chOff x="347133" y="3246377"/>
            <a:chExt cx="6519342" cy="2779182"/>
          </a:xfrm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2AC1A28C-1055-4B6D-920D-87FB4E4822BD}"/>
                </a:ext>
              </a:extLst>
            </p:cNvPr>
            <p:cNvSpPr/>
            <p:nvPr/>
          </p:nvSpPr>
          <p:spPr>
            <a:xfrm>
              <a:off x="492292" y="4987380"/>
              <a:ext cx="2713570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3.Making decision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6090C56-2A9B-4B12-8AE0-9FE4BE9FD854}"/>
                </a:ext>
              </a:extLst>
            </p:cNvPr>
            <p:cNvSpPr/>
            <p:nvPr/>
          </p:nvSpPr>
          <p:spPr>
            <a:xfrm>
              <a:off x="2583559" y="39631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1.Observation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A80E435-856E-4D10-ADB8-A6CBFB6A1E19}"/>
                </a:ext>
              </a:extLst>
            </p:cNvPr>
            <p:cNvSpPr/>
            <p:nvPr/>
          </p:nvSpPr>
          <p:spPr>
            <a:xfrm>
              <a:off x="3946694" y="52000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2.Prediction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1CB4F9C7-1C9A-4D62-84AE-06E6F022D944}"/>
                </a:ext>
              </a:extLst>
            </p:cNvPr>
            <p:cNvSpPr/>
            <p:nvPr/>
          </p:nvSpPr>
          <p:spPr>
            <a:xfrm>
              <a:off x="5237862" y="4304001"/>
              <a:ext cx="482600" cy="838826"/>
            </a:xfrm>
            <a:custGeom>
              <a:avLst/>
              <a:gdLst>
                <a:gd name="connsiteX0" fmla="*/ 0 w 482600"/>
                <a:gd name="connsiteY0" fmla="*/ 0 h 838826"/>
                <a:gd name="connsiteX1" fmla="*/ 381000 w 482600"/>
                <a:gd name="connsiteY1" fmla="*/ 338666 h 838826"/>
                <a:gd name="connsiteX2" fmla="*/ 465667 w 482600"/>
                <a:gd name="connsiteY2" fmla="*/ 804333 h 838826"/>
                <a:gd name="connsiteX3" fmla="*/ 482600 w 482600"/>
                <a:gd name="connsiteY3" fmla="*/ 804333 h 83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600" h="838826">
                  <a:moveTo>
                    <a:pt x="0" y="0"/>
                  </a:moveTo>
                  <a:cubicBezTo>
                    <a:pt x="151694" y="102305"/>
                    <a:pt x="303389" y="204611"/>
                    <a:pt x="381000" y="338666"/>
                  </a:cubicBezTo>
                  <a:cubicBezTo>
                    <a:pt x="458611" y="472722"/>
                    <a:pt x="465667" y="804333"/>
                    <a:pt x="465667" y="804333"/>
                  </a:cubicBezTo>
                  <a:cubicBezTo>
                    <a:pt x="482600" y="881944"/>
                    <a:pt x="482600" y="804333"/>
                    <a:pt x="482600" y="804333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1E16E442-349D-4DEC-A638-E6666D7638F3}"/>
                </a:ext>
              </a:extLst>
            </p:cNvPr>
            <p:cNvSpPr/>
            <p:nvPr/>
          </p:nvSpPr>
          <p:spPr>
            <a:xfrm>
              <a:off x="3271477" y="5362068"/>
              <a:ext cx="584200" cy="271425"/>
            </a:xfrm>
            <a:custGeom>
              <a:avLst/>
              <a:gdLst>
                <a:gd name="connsiteX0" fmla="*/ 584200 w 584200"/>
                <a:gd name="connsiteY0" fmla="*/ 270934 h 271425"/>
                <a:gd name="connsiteX1" fmla="*/ 220134 w 584200"/>
                <a:gd name="connsiteY1" fmla="*/ 228600 h 271425"/>
                <a:gd name="connsiteX2" fmla="*/ 0 w 584200"/>
                <a:gd name="connsiteY2" fmla="*/ 0 h 27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271425">
                  <a:moveTo>
                    <a:pt x="584200" y="270934"/>
                  </a:moveTo>
                  <a:cubicBezTo>
                    <a:pt x="450850" y="272345"/>
                    <a:pt x="317501" y="273756"/>
                    <a:pt x="220134" y="228600"/>
                  </a:cubicBezTo>
                  <a:cubicBezTo>
                    <a:pt x="122767" y="183444"/>
                    <a:pt x="61383" y="91722"/>
                    <a:pt x="0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06BA601D-152C-4AA6-B606-F8287BDF0019}"/>
                </a:ext>
              </a:extLst>
            </p:cNvPr>
            <p:cNvSpPr/>
            <p:nvPr/>
          </p:nvSpPr>
          <p:spPr>
            <a:xfrm>
              <a:off x="1690329" y="4270134"/>
              <a:ext cx="745067" cy="592667"/>
            </a:xfrm>
            <a:custGeom>
              <a:avLst/>
              <a:gdLst>
                <a:gd name="connsiteX0" fmla="*/ 0 w 745067"/>
                <a:gd name="connsiteY0" fmla="*/ 592667 h 592667"/>
                <a:gd name="connsiteX1" fmla="*/ 211667 w 745067"/>
                <a:gd name="connsiteY1" fmla="*/ 143933 h 592667"/>
                <a:gd name="connsiteX2" fmla="*/ 745067 w 7450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067" h="592667">
                  <a:moveTo>
                    <a:pt x="0" y="592667"/>
                  </a:moveTo>
                  <a:cubicBezTo>
                    <a:pt x="43744" y="417689"/>
                    <a:pt x="87489" y="242711"/>
                    <a:pt x="211667" y="143933"/>
                  </a:cubicBezTo>
                  <a:cubicBezTo>
                    <a:pt x="335845" y="45155"/>
                    <a:pt x="540456" y="22577"/>
                    <a:pt x="745067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519B7BB-39D6-4FAA-BF58-98326EF299DD}"/>
                </a:ext>
              </a:extLst>
            </p:cNvPr>
            <p:cNvSpPr txBox="1"/>
            <p:nvPr/>
          </p:nvSpPr>
          <p:spPr>
            <a:xfrm>
              <a:off x="2997198" y="3246377"/>
              <a:ext cx="23283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algorithm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436FF56-3F52-4876-992B-0517F383EE69}"/>
                </a:ext>
              </a:extLst>
            </p:cNvPr>
            <p:cNvSpPr/>
            <p:nvPr/>
          </p:nvSpPr>
          <p:spPr>
            <a:xfrm>
              <a:off x="347133" y="3815132"/>
              <a:ext cx="6519342" cy="2210427"/>
            </a:xfrm>
            <a:prstGeom prst="roundRect">
              <a:avLst/>
            </a:prstGeom>
            <a:noFill/>
            <a:ln w="57150">
              <a:solidFill>
                <a:srgbClr val="00FF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3076F264-AC5B-46C2-BC9B-9D7EB2B5BD39}"/>
              </a:ext>
            </a:extLst>
          </p:cNvPr>
          <p:cNvSpPr/>
          <p:nvPr/>
        </p:nvSpPr>
        <p:spPr>
          <a:xfrm>
            <a:off x="6925744" y="4339222"/>
            <a:ext cx="1566330" cy="83882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6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6369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34" name="內容版面配置區 12">
            <a:extLst>
              <a:ext uri="{FF2B5EF4-FFF2-40B4-BE49-F238E27FC236}">
                <a16:creationId xmlns:a16="http://schemas.microsoft.com/office/drawing/2014/main" id="{FC95745D-A047-4C0A-8D30-5B2F16C90B9A}"/>
              </a:ext>
            </a:extLst>
          </p:cNvPr>
          <p:cNvSpPr txBox="1">
            <a:spLocks/>
          </p:cNvSpPr>
          <p:nvPr/>
        </p:nvSpPr>
        <p:spPr>
          <a:xfrm>
            <a:off x="6028765" y="1697463"/>
            <a:ext cx="3306209" cy="474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Step2: Prediction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7137878-9242-4E85-8FD1-926A6D5CD8E3}"/>
              </a:ext>
            </a:extLst>
          </p:cNvPr>
          <p:cNvSpPr txBox="1"/>
          <p:nvPr/>
        </p:nvSpPr>
        <p:spPr>
          <a:xfrm>
            <a:off x="5999129" y="2121128"/>
            <a:ext cx="571873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Assume that obstacles are linear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Evaluate the obstacles’ moving trend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96B5DCE-0F54-4767-BC73-0CDF84F30969}"/>
              </a:ext>
            </a:extLst>
          </p:cNvPr>
          <p:cNvGrpSpPr/>
          <p:nvPr/>
        </p:nvGrpSpPr>
        <p:grpSpPr>
          <a:xfrm>
            <a:off x="7250215" y="4165835"/>
            <a:ext cx="3216564" cy="1776029"/>
            <a:chOff x="2379132" y="5125805"/>
            <a:chExt cx="3216564" cy="17760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940FDE-FD1E-4402-8505-7F837D2A0033}"/>
                </a:ext>
              </a:extLst>
            </p:cNvPr>
            <p:cNvSpPr/>
            <p:nvPr/>
          </p:nvSpPr>
          <p:spPr>
            <a:xfrm>
              <a:off x="2379132" y="5125805"/>
              <a:ext cx="3216564" cy="17760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248B3BE-B0E0-4997-BB33-8C4EDF2B16AC}"/>
                </a:ext>
              </a:extLst>
            </p:cNvPr>
            <p:cNvGrpSpPr/>
            <p:nvPr/>
          </p:nvGrpSpPr>
          <p:grpSpPr>
            <a:xfrm>
              <a:off x="2522896" y="5310554"/>
              <a:ext cx="2929029" cy="1417185"/>
              <a:chOff x="3077631" y="5341987"/>
              <a:chExt cx="2424108" cy="1092202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B32BA380-C755-48C8-A3B7-F4C9329616A3}"/>
                  </a:ext>
                </a:extLst>
              </p:cNvPr>
              <p:cNvSpPr/>
              <p:nvPr/>
            </p:nvSpPr>
            <p:spPr>
              <a:xfrm>
                <a:off x="4832873" y="5773789"/>
                <a:ext cx="668866" cy="6604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14067C45-A381-455E-84A5-8525EADD8640}"/>
                  </a:ext>
                </a:extLst>
              </p:cNvPr>
              <p:cNvSpPr/>
              <p:nvPr/>
            </p:nvSpPr>
            <p:spPr>
              <a:xfrm>
                <a:off x="4244439" y="5562119"/>
                <a:ext cx="766232" cy="7620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E9215C7A-7E82-44E0-9063-47715AD12B8A}"/>
                  </a:ext>
                </a:extLst>
              </p:cNvPr>
              <p:cNvSpPr/>
              <p:nvPr/>
            </p:nvSpPr>
            <p:spPr>
              <a:xfrm>
                <a:off x="3651774" y="5409721"/>
                <a:ext cx="928635" cy="914401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4E0FFE26-2971-4832-A8B6-F6E99280AE78}"/>
                  </a:ext>
                </a:extLst>
              </p:cNvPr>
              <p:cNvSpPr/>
              <p:nvPr/>
            </p:nvSpPr>
            <p:spPr>
              <a:xfrm>
                <a:off x="3077631" y="5341987"/>
                <a:ext cx="1017582" cy="1024466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A43FEE2-483E-4A4B-88B5-1388C6465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27554" y="5943124"/>
                <a:ext cx="539751" cy="1608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2F5CEB2F-4E69-46F3-9280-F07A846FE1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5213" y="5866918"/>
                <a:ext cx="532340" cy="76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7D455D05-D84F-4D5B-B893-575694585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6423" y="5866924"/>
                <a:ext cx="5087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/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FAE7C1F-6EDC-45E3-8C76-B1072601D7C5}"/>
              </a:ext>
            </a:extLst>
          </p:cNvPr>
          <p:cNvGrpSpPr/>
          <p:nvPr/>
        </p:nvGrpSpPr>
        <p:grpSpPr>
          <a:xfrm>
            <a:off x="769941" y="1661614"/>
            <a:ext cx="4645902" cy="2111650"/>
            <a:chOff x="897464" y="1661614"/>
            <a:chExt cx="5827375" cy="211165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B94ABBB-73A8-486A-8C00-5DA7819EC7C2}"/>
                </a:ext>
              </a:extLst>
            </p:cNvPr>
            <p:cNvSpPr txBox="1"/>
            <p:nvPr/>
          </p:nvSpPr>
          <p:spPr>
            <a:xfrm>
              <a:off x="897464" y="2087418"/>
              <a:ext cx="5827375" cy="168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Detect environment by Robot’s sensors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Process signals by filter </a:t>
              </a:r>
              <a:endParaRPr lang="zh-TW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013A170-8619-4702-A27F-C98195A29B72}"/>
                </a:ext>
              </a:extLst>
            </p:cNvPr>
            <p:cNvSpPr txBox="1"/>
            <p:nvPr/>
          </p:nvSpPr>
          <p:spPr>
            <a:xfrm>
              <a:off x="897464" y="1661614"/>
              <a:ext cx="493559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Step1: Observation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EB11B59-424E-480C-839C-E114B62EBBF1}"/>
              </a:ext>
            </a:extLst>
          </p:cNvPr>
          <p:cNvCxnSpPr>
            <a:cxnSpLocks/>
          </p:cNvCxnSpPr>
          <p:nvPr/>
        </p:nvCxnSpPr>
        <p:spPr>
          <a:xfrm>
            <a:off x="5587999" y="2144526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0247B888-4993-47A0-81C6-27E092A4B43C}"/>
              </a:ext>
            </a:extLst>
          </p:cNvPr>
          <p:cNvGrpSpPr/>
          <p:nvPr/>
        </p:nvGrpSpPr>
        <p:grpSpPr>
          <a:xfrm>
            <a:off x="702513" y="4067574"/>
            <a:ext cx="4474356" cy="1749067"/>
            <a:chOff x="897465" y="3976249"/>
            <a:chExt cx="4474356" cy="174906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6B493C8-DF7F-47AA-AC7B-C483DAE6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465" y="3976249"/>
              <a:ext cx="4474356" cy="1749067"/>
            </a:xfrm>
            <a:prstGeom prst="rect">
              <a:avLst/>
            </a:prstGeom>
          </p:spPr>
        </p:pic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F297746-D736-4359-8D41-AE3B7BC70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405" y="4475380"/>
              <a:ext cx="115862" cy="155887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7C38536-6E5C-434B-A752-BBC0315EF850}"/>
                </a:ext>
              </a:extLst>
            </p:cNvPr>
            <p:cNvSpPr txBox="1"/>
            <p:nvPr/>
          </p:nvSpPr>
          <p:spPr>
            <a:xfrm>
              <a:off x="1623381" y="4167769"/>
              <a:ext cx="3354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Signal detected by sensors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AC7675D9-DF17-4C9D-AD92-11C6C1E3B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8867" y="4795024"/>
              <a:ext cx="67733" cy="28290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B25B261-EF8D-495D-BF55-D127DFFF51CD}"/>
                </a:ext>
              </a:extLst>
            </p:cNvPr>
            <p:cNvSpPr txBox="1"/>
            <p:nvPr/>
          </p:nvSpPr>
          <p:spPr>
            <a:xfrm>
              <a:off x="1802653" y="5046431"/>
              <a:ext cx="33542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Signal processed by filter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1AFE448-B1EB-43AD-A04F-9A2AD7905F89}"/>
              </a:ext>
            </a:extLst>
          </p:cNvPr>
          <p:cNvSpPr txBox="1"/>
          <p:nvPr/>
        </p:nvSpPr>
        <p:spPr>
          <a:xfrm>
            <a:off x="6735703" y="3775428"/>
            <a:ext cx="407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FFCC"/>
                </a:solidFill>
              </a:rPr>
              <a:t>Potential obstacle’s future position</a:t>
            </a:r>
            <a:endParaRPr lang="zh-TW" altLang="en-US" sz="2000" dirty="0">
              <a:solidFill>
                <a:srgbClr val="00FFCC"/>
              </a:solidFill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5671532-1D0E-42EC-84E3-964E862ADC9C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EBD5876-2D82-48E9-9EC3-58668A2BAD2C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3F0F0274-655E-4BAD-9262-E1636874A7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A6122933-1D9B-4F5F-B22E-9B2489D62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43" name="文字方塊 19">
                <a:extLst>
                  <a:ext uri="{FF2B5EF4-FFF2-40B4-BE49-F238E27FC236}">
                    <a16:creationId xmlns:a16="http://schemas.microsoft.com/office/drawing/2014/main" id="{7029DC93-4EF4-4303-9A06-3D41A5EFA983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65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780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0C50BB6F-913B-437C-9D61-FEBE6B11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5" y="1621896"/>
            <a:ext cx="4699002" cy="474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Step3: Making decision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94ABBB-73A8-486A-8C00-5DA7819EC7C2}"/>
              </a:ext>
            </a:extLst>
          </p:cNvPr>
          <p:cNvSpPr txBox="1"/>
          <p:nvPr/>
        </p:nvSpPr>
        <p:spPr>
          <a:xfrm>
            <a:off x="982132" y="2096126"/>
            <a:ext cx="511386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Using Optimization technics, choose the best option for robot to move on. This motion: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reduce the chance of hitting obstacles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let robot reach it’s destination as fast as better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FD8AA001-A378-45EA-A940-554139659A12}"/>
              </a:ext>
            </a:extLst>
          </p:cNvPr>
          <p:cNvSpPr/>
          <p:nvPr/>
        </p:nvSpPr>
        <p:spPr>
          <a:xfrm>
            <a:off x="6333065" y="1352271"/>
            <a:ext cx="5664201" cy="50379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09B3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E3723E0-2794-40E9-9598-698AE6C28CEC}"/>
              </a:ext>
            </a:extLst>
          </p:cNvPr>
          <p:cNvSpPr/>
          <p:nvPr/>
        </p:nvSpPr>
        <p:spPr>
          <a:xfrm flipH="1">
            <a:off x="9168762" y="2121572"/>
            <a:ext cx="46856" cy="2609512"/>
          </a:xfrm>
          <a:custGeom>
            <a:avLst/>
            <a:gdLst>
              <a:gd name="connsiteX0" fmla="*/ 0 w 33867"/>
              <a:gd name="connsiteY0" fmla="*/ 1481667 h 1481667"/>
              <a:gd name="connsiteX1" fmla="*/ 33867 w 33867"/>
              <a:gd name="connsiteY1" fmla="*/ 0 h 148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67" h="1481667">
                <a:moveTo>
                  <a:pt x="0" y="1481667"/>
                </a:moveTo>
                <a:lnTo>
                  <a:pt x="33867" y="0"/>
                </a:ln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2A95C304-1BFA-4708-8000-3241233AFAED}"/>
              </a:ext>
            </a:extLst>
          </p:cNvPr>
          <p:cNvSpPr/>
          <p:nvPr/>
        </p:nvSpPr>
        <p:spPr>
          <a:xfrm>
            <a:off x="7135620" y="2549995"/>
            <a:ext cx="1985644" cy="2181089"/>
          </a:xfrm>
          <a:custGeom>
            <a:avLst/>
            <a:gdLst>
              <a:gd name="connsiteX0" fmla="*/ 533400 w 533400"/>
              <a:gd name="connsiteY0" fmla="*/ 1117600 h 1117600"/>
              <a:gd name="connsiteX1" fmla="*/ 440267 w 533400"/>
              <a:gd name="connsiteY1" fmla="*/ 601134 h 1117600"/>
              <a:gd name="connsiteX2" fmla="*/ 0 w 5334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117600">
                <a:moveTo>
                  <a:pt x="533400" y="1117600"/>
                </a:moveTo>
                <a:cubicBezTo>
                  <a:pt x="531283" y="952500"/>
                  <a:pt x="529167" y="787401"/>
                  <a:pt x="440267" y="601134"/>
                </a:cubicBezTo>
                <a:cubicBezTo>
                  <a:pt x="351367" y="414867"/>
                  <a:pt x="175683" y="207433"/>
                  <a:pt x="0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EC540ECC-8443-4EF8-8C70-75D0F619B151}"/>
              </a:ext>
            </a:extLst>
          </p:cNvPr>
          <p:cNvSpPr/>
          <p:nvPr/>
        </p:nvSpPr>
        <p:spPr>
          <a:xfrm>
            <a:off x="6860049" y="1986075"/>
            <a:ext cx="560022" cy="47423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0CC491-E5B6-476F-BA49-CC26519F6A9F}"/>
              </a:ext>
            </a:extLst>
          </p:cNvPr>
          <p:cNvSpPr txBox="1"/>
          <p:nvPr/>
        </p:nvSpPr>
        <p:spPr>
          <a:xfrm>
            <a:off x="6800093" y="1530723"/>
            <a:ext cx="8675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FFCC"/>
                </a:solidFill>
              </a:rPr>
              <a:t>goal</a:t>
            </a:r>
            <a:endParaRPr lang="zh-TW" altLang="en-US" sz="2800" dirty="0">
              <a:solidFill>
                <a:srgbClr val="00FFCC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15F61F9-5524-415F-BBA0-C7E923650CC4}"/>
              </a:ext>
            </a:extLst>
          </p:cNvPr>
          <p:cNvSpPr/>
          <p:nvPr/>
        </p:nvSpPr>
        <p:spPr>
          <a:xfrm>
            <a:off x="8424974" y="2632540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option2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98249C7-E79F-4702-B3E7-BEC474AB60BB}"/>
              </a:ext>
            </a:extLst>
          </p:cNvPr>
          <p:cNvSpPr/>
          <p:nvPr/>
        </p:nvSpPr>
        <p:spPr>
          <a:xfrm>
            <a:off x="7312590" y="3352327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option3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32" name="L 圖案 31">
            <a:extLst>
              <a:ext uri="{FF2B5EF4-FFF2-40B4-BE49-F238E27FC236}">
                <a16:creationId xmlns:a16="http://schemas.microsoft.com/office/drawing/2014/main" id="{32239CB2-5CA8-41CD-A272-BF2077AC7CB4}"/>
              </a:ext>
            </a:extLst>
          </p:cNvPr>
          <p:cNvSpPr/>
          <p:nvPr/>
        </p:nvSpPr>
        <p:spPr>
          <a:xfrm rot="18832277">
            <a:off x="7439231" y="2937602"/>
            <a:ext cx="605761" cy="311087"/>
          </a:xfrm>
          <a:prstGeom prst="corner">
            <a:avLst>
              <a:gd name="adj1" fmla="val 25727"/>
              <a:gd name="adj2" fmla="val 25727"/>
            </a:avLst>
          </a:prstGeom>
          <a:solidFill>
            <a:srgbClr val="02BF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六邊形 38">
            <a:extLst>
              <a:ext uri="{FF2B5EF4-FFF2-40B4-BE49-F238E27FC236}">
                <a16:creationId xmlns:a16="http://schemas.microsoft.com/office/drawing/2014/main" id="{7B35F4D5-52D4-49C9-B51F-78DAB21F78EB}"/>
              </a:ext>
            </a:extLst>
          </p:cNvPr>
          <p:cNvSpPr/>
          <p:nvPr/>
        </p:nvSpPr>
        <p:spPr>
          <a:xfrm>
            <a:off x="9682498" y="1508045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38" name="六邊形 37">
            <a:extLst>
              <a:ext uri="{FF2B5EF4-FFF2-40B4-BE49-F238E27FC236}">
                <a16:creationId xmlns:a16="http://schemas.microsoft.com/office/drawing/2014/main" id="{B31256E2-7D9C-49F6-988C-C911D002E821}"/>
              </a:ext>
            </a:extLst>
          </p:cNvPr>
          <p:cNvSpPr/>
          <p:nvPr/>
        </p:nvSpPr>
        <p:spPr>
          <a:xfrm>
            <a:off x="9990036" y="2033882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27" name="六邊形 26">
            <a:extLst>
              <a:ext uri="{FF2B5EF4-FFF2-40B4-BE49-F238E27FC236}">
                <a16:creationId xmlns:a16="http://schemas.microsoft.com/office/drawing/2014/main" id="{5A4D7CA8-D246-4917-87C7-B3AB479B7574}"/>
              </a:ext>
            </a:extLst>
          </p:cNvPr>
          <p:cNvSpPr/>
          <p:nvPr/>
        </p:nvSpPr>
        <p:spPr>
          <a:xfrm>
            <a:off x="10254827" y="2583296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5D35C64-4EBB-4C24-8F18-E14AA53BD83F}"/>
              </a:ext>
            </a:extLst>
          </p:cNvPr>
          <p:cNvSpPr/>
          <p:nvPr/>
        </p:nvSpPr>
        <p:spPr>
          <a:xfrm rot="420547">
            <a:off x="9363636" y="3173432"/>
            <a:ext cx="1544880" cy="1621706"/>
          </a:xfrm>
          <a:custGeom>
            <a:avLst/>
            <a:gdLst>
              <a:gd name="connsiteX0" fmla="*/ 13988 w 581255"/>
              <a:gd name="connsiteY0" fmla="*/ 728133 h 728133"/>
              <a:gd name="connsiteX1" fmla="*/ 73255 w 581255"/>
              <a:gd name="connsiteY1" fmla="*/ 262467 h 728133"/>
              <a:gd name="connsiteX2" fmla="*/ 581255 w 581255"/>
              <a:gd name="connsiteY2" fmla="*/ 0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255" h="728133">
                <a:moveTo>
                  <a:pt x="13988" y="728133"/>
                </a:moveTo>
                <a:cubicBezTo>
                  <a:pt x="-3651" y="555977"/>
                  <a:pt x="-21290" y="383822"/>
                  <a:pt x="73255" y="262467"/>
                </a:cubicBezTo>
                <a:cubicBezTo>
                  <a:pt x="167800" y="141111"/>
                  <a:pt x="479655" y="47978"/>
                  <a:pt x="581255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6FD784D-8CEC-4D7B-98DE-985DB695AE68}"/>
              </a:ext>
            </a:extLst>
          </p:cNvPr>
          <p:cNvSpPr/>
          <p:nvPr/>
        </p:nvSpPr>
        <p:spPr>
          <a:xfrm>
            <a:off x="9576440" y="3607018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option1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733A841B-F5E9-4C75-A401-2BB8C08E9632}"/>
              </a:ext>
            </a:extLst>
          </p:cNvPr>
          <p:cNvSpPr/>
          <p:nvPr/>
        </p:nvSpPr>
        <p:spPr>
          <a:xfrm rot="18975614">
            <a:off x="9815335" y="3223381"/>
            <a:ext cx="493434" cy="502183"/>
          </a:xfrm>
          <a:prstGeom prst="plus">
            <a:avLst>
              <a:gd name="adj" fmla="val 387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983E784E-3C43-4D3C-B310-817BD85850FC}"/>
              </a:ext>
            </a:extLst>
          </p:cNvPr>
          <p:cNvCxnSpPr/>
          <p:nvPr/>
        </p:nvCxnSpPr>
        <p:spPr>
          <a:xfrm>
            <a:off x="9990036" y="2053943"/>
            <a:ext cx="473192" cy="932237"/>
          </a:xfrm>
          <a:prstGeom prst="straightConnector1">
            <a:avLst/>
          </a:prstGeom>
          <a:ln w="38100">
            <a:solidFill>
              <a:srgbClr val="09B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1E70B05D-C3A4-44FF-81EC-057D9460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85" y="4681627"/>
            <a:ext cx="1383801" cy="1383801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E2A78CA3-DCEB-4B34-8901-9C1D162DDC21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B32FB24-5083-432A-9150-0FCEC7DF599D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4B8CA8DF-56F9-40E7-ADE3-97C0A60CC9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FCB8BC60-3FC3-4091-B4F1-1F802A92B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40" name="文字方塊 19">
                <a:extLst>
                  <a:ext uri="{FF2B5EF4-FFF2-40B4-BE49-F238E27FC236}">
                    <a16:creationId xmlns:a16="http://schemas.microsoft.com/office/drawing/2014/main" id="{0C95498E-6C2F-4166-A62A-CCC28662B017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37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64346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on robot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1462889"/>
            <a:ext cx="626533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General Bicycle Model (GBM)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Front wheel: steer / move 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Rear wheel: steer / move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in any direction without changing it’s orientation!!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FC2BADC-EB7C-46ED-A34E-930FBC88DAAA}"/>
              </a:ext>
            </a:extLst>
          </p:cNvPr>
          <p:cNvGrpSpPr/>
          <p:nvPr/>
        </p:nvGrpSpPr>
        <p:grpSpPr>
          <a:xfrm>
            <a:off x="2148537" y="3773633"/>
            <a:ext cx="3702926" cy="2391644"/>
            <a:chOff x="2190870" y="3853137"/>
            <a:chExt cx="3702926" cy="239164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4FD4227-D8F7-42FE-9A0C-2892F8B22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11155" r="7875" b="4847"/>
            <a:stretch/>
          </p:blipFill>
          <p:spPr>
            <a:xfrm>
              <a:off x="2190870" y="3859469"/>
              <a:ext cx="3441460" cy="2385312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8164962-9448-44CB-9FD1-18DB88176784}"/>
                </a:ext>
              </a:extLst>
            </p:cNvPr>
            <p:cNvSpPr/>
            <p:nvPr/>
          </p:nvSpPr>
          <p:spPr>
            <a:xfrm>
              <a:off x="4486333" y="3859469"/>
              <a:ext cx="1034930" cy="162163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2386868-649A-4293-B429-2D8E7292343F}"/>
                </a:ext>
              </a:extLst>
            </p:cNvPr>
            <p:cNvSpPr txBox="1"/>
            <p:nvPr/>
          </p:nvSpPr>
          <p:spPr>
            <a:xfrm>
              <a:off x="4113799" y="5475277"/>
              <a:ext cx="17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Front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A1A645D-03A0-4CEE-8858-140C5A54DBBE}"/>
                </a:ext>
              </a:extLst>
            </p:cNvPr>
            <p:cNvSpPr/>
            <p:nvPr/>
          </p:nvSpPr>
          <p:spPr>
            <a:xfrm>
              <a:off x="2816402" y="3853137"/>
              <a:ext cx="773462" cy="1191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1E204F4-42C9-4FA2-ABFE-99B25C225A26}"/>
                </a:ext>
              </a:extLst>
            </p:cNvPr>
            <p:cNvSpPr txBox="1"/>
            <p:nvPr/>
          </p:nvSpPr>
          <p:spPr>
            <a:xfrm>
              <a:off x="2450071" y="4995388"/>
              <a:ext cx="133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rear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38F8BF3-49A1-4AE8-BC0D-AA0E4BF1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68" y="1951027"/>
            <a:ext cx="3714750" cy="352425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BF5933B-6CEB-47FF-A1F8-9A3A5FBB5EF7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741675E-CC6A-4BEC-818A-E76F34F36838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42B4B84B-4314-431E-AD5F-CC9DB3077B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C9A5B52-F069-4B21-9137-4E536E305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CC791271-8F43-433A-BCD2-60CD4838EE9C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026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003800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51" y="1467545"/>
            <a:ext cx="53442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Simulation in Python: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the GBM from point A to point B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Encounter obstacles in different directions and speeds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Record time cost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Assumption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2D plane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Every obstacles is well detected 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Wheel skid is ignored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6013396-6FC5-4534-965D-954B2B0D591F}"/>
              </a:ext>
            </a:extLst>
          </p:cNvPr>
          <p:cNvGrpSpPr/>
          <p:nvPr/>
        </p:nvGrpSpPr>
        <p:grpSpPr>
          <a:xfrm>
            <a:off x="6172202" y="1582105"/>
            <a:ext cx="5685365" cy="2351170"/>
            <a:chOff x="6172202" y="1498968"/>
            <a:chExt cx="5685365" cy="235117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BB366B58-BA6D-4AD1-9375-1EE87D44BDFB}"/>
                </a:ext>
              </a:extLst>
            </p:cNvPr>
            <p:cNvGrpSpPr/>
            <p:nvPr/>
          </p:nvGrpSpPr>
          <p:grpSpPr>
            <a:xfrm>
              <a:off x="6172202" y="1498968"/>
              <a:ext cx="5685365" cy="2351170"/>
              <a:chOff x="5831413" y="1822897"/>
              <a:chExt cx="5685365" cy="235117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29E4C04-2108-4A0F-8F0D-4A6F04A6730A}"/>
                  </a:ext>
                </a:extLst>
              </p:cNvPr>
              <p:cNvSpPr/>
              <p:nvPr/>
            </p:nvSpPr>
            <p:spPr>
              <a:xfrm>
                <a:off x="5831413" y="1822897"/>
                <a:ext cx="5666319" cy="235117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96163F07-4BDD-47D7-A709-464CDF09B9F2}"/>
                  </a:ext>
                </a:extLst>
              </p:cNvPr>
              <p:cNvGrpSpPr/>
              <p:nvPr/>
            </p:nvGrpSpPr>
            <p:grpSpPr>
              <a:xfrm>
                <a:off x="7179729" y="2114189"/>
                <a:ext cx="1735670" cy="991127"/>
                <a:chOff x="6739464" y="2012589"/>
                <a:chExt cx="1735670" cy="99112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096B72AC-6FC0-47BC-BE79-7C23A52D4A0C}"/>
                    </a:ext>
                  </a:extLst>
                </p:cNvPr>
                <p:cNvSpPr/>
                <p:nvPr/>
              </p:nvSpPr>
              <p:spPr>
                <a:xfrm>
                  <a:off x="6739464" y="2012589"/>
                  <a:ext cx="1735670" cy="99112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46FE23F7-B93D-4FD6-85BA-AB2677583487}"/>
                    </a:ext>
                  </a:extLst>
                </p:cNvPr>
                <p:cNvSpPr/>
                <p:nvPr/>
              </p:nvSpPr>
              <p:spPr>
                <a:xfrm>
                  <a:off x="7899400" y="2385385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53E7ED6-B61F-4015-B65F-CF8485AB7098}"/>
                    </a:ext>
                  </a:extLst>
                </p:cNvPr>
                <p:cNvSpPr/>
                <p:nvPr/>
              </p:nvSpPr>
              <p:spPr>
                <a:xfrm>
                  <a:off x="6879165" y="2385384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" name="箭號: 向右 6">
                <a:extLst>
                  <a:ext uri="{FF2B5EF4-FFF2-40B4-BE49-F238E27FC236}">
                    <a16:creationId xmlns:a16="http://schemas.microsoft.com/office/drawing/2014/main" id="{9F509799-B35C-4ACD-A152-9D160762446E}"/>
                  </a:ext>
                </a:extLst>
              </p:cNvPr>
              <p:cNvSpPr/>
              <p:nvPr/>
            </p:nvSpPr>
            <p:spPr>
              <a:xfrm>
                <a:off x="9006415" y="2390461"/>
                <a:ext cx="594785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6E48A16B-71D7-4D8E-A441-1AACE1FC243A}"/>
                  </a:ext>
                </a:extLst>
              </p:cNvPr>
              <p:cNvSpPr/>
              <p:nvPr/>
            </p:nvSpPr>
            <p:spPr>
              <a:xfrm>
                <a:off x="6203949" y="2532441"/>
                <a:ext cx="148166" cy="15461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0FD911EE-0F72-4F4B-9578-655327BEA193}"/>
                  </a:ext>
                </a:extLst>
              </p:cNvPr>
              <p:cNvSpPr/>
              <p:nvPr/>
            </p:nvSpPr>
            <p:spPr>
              <a:xfrm>
                <a:off x="11072283" y="2532441"/>
                <a:ext cx="148166" cy="1546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8A96DD8-1733-4FC1-89F9-ED3A998AC933}"/>
                  </a:ext>
                </a:extLst>
              </p:cNvPr>
              <p:cNvSpPr txBox="1"/>
              <p:nvPr/>
            </p:nvSpPr>
            <p:spPr>
              <a:xfrm>
                <a:off x="5956298" y="2138320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start</a:t>
                </a:r>
                <a:endParaRPr lang="zh-TW" altLang="en-US" sz="2000" dirty="0"/>
              </a:p>
            </p:txBody>
          </p: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C33F1796-2442-4928-BCFA-4BAA5819630D}"/>
                  </a:ext>
                </a:extLst>
              </p:cNvPr>
              <p:cNvCxnSpPr>
                <a:cxnSpLocks/>
                <a:stCxn id="8" idx="6"/>
                <a:endCxn id="3" idx="1"/>
              </p:cNvCxnSpPr>
              <p:nvPr/>
            </p:nvCxnSpPr>
            <p:spPr>
              <a:xfrm>
                <a:off x="6352115" y="2609749"/>
                <a:ext cx="827614" cy="4"/>
              </a:xfrm>
              <a:prstGeom prst="line">
                <a:avLst/>
              </a:prstGeom>
              <a:ln w="28575">
                <a:solidFill>
                  <a:srgbClr val="09B39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C596706-AD3A-4044-BB3A-4488C042C0C4}"/>
                  </a:ext>
                </a:extLst>
              </p:cNvPr>
              <p:cNvSpPr txBox="1"/>
              <p:nvPr/>
            </p:nvSpPr>
            <p:spPr>
              <a:xfrm>
                <a:off x="10763243" y="2190406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goal</a:t>
                </a:r>
                <a:endParaRPr lang="zh-TW" altLang="en-US" sz="2000" dirty="0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467E3D5-E4E8-4AF5-BFFD-E4CA1DCA2DB0}"/>
                  </a:ext>
                </a:extLst>
              </p:cNvPr>
              <p:cNvSpPr/>
              <p:nvPr/>
            </p:nvSpPr>
            <p:spPr>
              <a:xfrm>
                <a:off x="10331449" y="3105316"/>
                <a:ext cx="889000" cy="914400"/>
              </a:xfrm>
              <a:prstGeom prst="ellips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C60FEEAD-167B-4345-A71D-63392026FADC}"/>
                  </a:ext>
                </a:extLst>
              </p:cNvPr>
              <p:cNvSpPr/>
              <p:nvPr/>
            </p:nvSpPr>
            <p:spPr>
              <a:xfrm rot="12960755">
                <a:off x="9721924" y="2886027"/>
                <a:ext cx="698349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D49EA59-8043-4414-B62C-7221DF73EA89}"/>
                  </a:ext>
                </a:extLst>
              </p:cNvPr>
              <p:cNvSpPr txBox="1"/>
              <p:nvPr/>
            </p:nvSpPr>
            <p:spPr>
              <a:xfrm>
                <a:off x="10270066" y="3360642"/>
                <a:ext cx="1159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obstacle</a:t>
                </a:r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B4E6B4E-A387-4102-AAFB-4F2E1CBA3779}"/>
                </a:ext>
              </a:extLst>
            </p:cNvPr>
            <p:cNvSpPr txBox="1"/>
            <p:nvPr/>
          </p:nvSpPr>
          <p:spPr>
            <a:xfrm>
              <a:off x="7841189" y="2427858"/>
              <a:ext cx="922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GBM</a:t>
              </a:r>
              <a:endParaRPr lang="zh-TW" altLang="en-US" dirty="0"/>
            </a:p>
          </p:txBody>
        </p:sp>
      </p:grpSp>
      <p:pic>
        <p:nvPicPr>
          <p:cNvPr id="31" name="ORCA_MPCl_4">
            <a:hlinkClick r:id="" action="ppaction://media"/>
            <a:extLst>
              <a:ext uri="{FF2B5EF4-FFF2-40B4-BE49-F238E27FC236}">
                <a16:creationId xmlns:a16="http://schemas.microsoft.com/office/drawing/2014/main" id="{5DA16E88-7DD8-491D-A40B-A68321EBD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17" t="30594" r="17864" b="39477"/>
          <a:stretch/>
        </p:blipFill>
        <p:spPr>
          <a:xfrm>
            <a:off x="6866994" y="4267836"/>
            <a:ext cx="4067185" cy="1368353"/>
          </a:xfrm>
          <a:prstGeom prst="rect">
            <a:avLst/>
          </a:prstGeom>
          <a:ln w="12700"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7ED37F3D-4E0C-4667-B905-B4B2ED8BA7B7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B44CB71-DE5D-4FEE-A5FB-C720DA9ABFC7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A5D8D01E-0D72-4173-A3BD-EE46D8BCA1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A296AF6E-BC3B-4D66-8FE8-6FD8B7041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5" name="文字方塊 19">
                <a:extLst>
                  <a:ext uri="{FF2B5EF4-FFF2-40B4-BE49-F238E27FC236}">
                    <a16:creationId xmlns:a16="http://schemas.microsoft.com/office/drawing/2014/main" id="{AC5CB3C3-1487-4BE7-AFE0-0F31812F0783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088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29015345-BE0B-49BE-A3B5-278FAF4F3E0E}" vid="{709EECB9-D451-4B24-AC3F-2EAD50F02D4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簡報_微軟正黑字體</Template>
  <TotalTime>3645</TotalTime>
  <Words>579</Words>
  <Application>Microsoft Office PowerPoint</Application>
  <PresentationFormat>寬螢幕</PresentationFormat>
  <Paragraphs>207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Noto Sans CJK TC Regular</vt:lpstr>
      <vt:lpstr>微軟正黑體</vt:lpstr>
      <vt:lpstr>Arial</vt:lpstr>
      <vt:lpstr>Calibri</vt:lpstr>
      <vt:lpstr>Cambria Math</vt:lpstr>
      <vt:lpstr>Symbol</vt:lpstr>
      <vt:lpstr>Office 佈景主題</vt:lpstr>
      <vt:lpstr>An obstacle-avoidance algorithm for mobile robot in dynamic environments</vt:lpstr>
      <vt:lpstr>Contents</vt:lpstr>
      <vt:lpstr>Mobile Robots &amp; Navigation</vt:lpstr>
      <vt:lpstr>Navigation System</vt:lpstr>
      <vt:lpstr>Navigation for Dynamic Environment</vt:lpstr>
      <vt:lpstr>Three steps in the method</vt:lpstr>
      <vt:lpstr>Three steps in the method</vt:lpstr>
      <vt:lpstr>Application on robot</vt:lpstr>
      <vt:lpstr>Experiment </vt:lpstr>
      <vt:lpstr>Result</vt:lpstr>
      <vt:lpstr>Contribution</vt:lpstr>
      <vt:lpstr>Future works</vt:lpstr>
      <vt:lpstr>Final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SOLab</dc:creator>
  <cp:lastModifiedBy>邑安 王</cp:lastModifiedBy>
  <cp:revision>73</cp:revision>
  <dcterms:created xsi:type="dcterms:W3CDTF">2024-11-19T08:44:32Z</dcterms:created>
  <dcterms:modified xsi:type="dcterms:W3CDTF">2024-11-25T01:01:17Z</dcterms:modified>
</cp:coreProperties>
</file>